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7D9664"/>
    <a:srgbClr val="48B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24" autoAdjust="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B9E9E-2F95-4F28-9217-9ACB4C217FCF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26DD32-A969-4DB3-9FE0-57A1B02A0D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A478-845C-4B85-9B50-0DEB82D5EB5D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49E1-2D61-44BF-81F7-0E4AD8F1F2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A224-C87A-4CAE-A46F-D88F660087E0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5B81-EDD9-4C55-8D07-EB48871075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1168-688E-46BD-A408-28DFFFBE6629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B0D2-B8AA-467E-B382-6177CD8E09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B1AB19-CB10-47E0-8318-A1527D676CA2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3C10E-DCAE-43C4-854F-23E7822D41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DF36-E91C-46D7-9660-E79C9173051F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DA7B-4AA5-4AC9-BC1B-4BAB029C28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BA980-7343-4C02-856F-220FB18D856D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7836A-DCA0-4A6B-9B2A-2B94D98E34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8894-FF99-42F2-A0C5-6EEAECE3EBF3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041B-76EA-4AE7-AB07-E6087B45F4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AC340-726F-41D9-9674-01EA9268EAEE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9E7A3-FC1C-47D5-9184-4DF4F3EE5D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7CF7FE-A447-4F93-BA9F-CF9A6674A278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016BA3-D3DA-4191-B691-1319E7340B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5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4394E-ED3F-4799-AB37-2E56D3589F4B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4357CC-96FC-4C95-9313-3DF8C09CA7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C6A9294-0E9F-4DA7-9B48-6F7F9B01A5FF}" type="datetimeFigureOut">
              <a:rPr lang="el-GR"/>
              <a:pPr>
                <a:defRPr/>
              </a:pPr>
              <a:t>4/6/2018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E1627BA-B4B6-4A76-8A86-2C5647C05A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9" r:id="rId2"/>
    <p:sldLayoutId id="2147483905" r:id="rId3"/>
    <p:sldLayoutId id="2147483900" r:id="rId4"/>
    <p:sldLayoutId id="2147483906" r:id="rId5"/>
    <p:sldLayoutId id="2147483901" r:id="rId6"/>
    <p:sldLayoutId id="2147483907" r:id="rId7"/>
    <p:sldLayoutId id="2147483908" r:id="rId8"/>
    <p:sldLayoutId id="2147483909" r:id="rId9"/>
    <p:sldLayoutId id="2147483902" r:id="rId10"/>
    <p:sldLayoutId id="2147483903" r:id="rId11"/>
  </p:sldLayoutIdLst>
  <p:transition spd="slow" advClick="0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6666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7.xml"/><Relationship Id="rId7" Type="http://schemas.openxmlformats.org/officeDocument/2006/relationships/slide" Target="slide27.xml"/><Relationship Id="rId12" Type="http://schemas.openxmlformats.org/officeDocument/2006/relationships/slide" Target="slide2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19.xml"/><Relationship Id="rId5" Type="http://schemas.openxmlformats.org/officeDocument/2006/relationships/slide" Target="slide22.xml"/><Relationship Id="rId10" Type="http://schemas.openxmlformats.org/officeDocument/2006/relationships/slide" Target="slide18.xml"/><Relationship Id="rId4" Type="http://schemas.openxmlformats.org/officeDocument/2006/relationships/slide" Target="slide28.xml"/><Relationship Id="rId9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971550" y="1989138"/>
            <a:ext cx="8172450" cy="24479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205038"/>
            <a:ext cx="7772400" cy="1395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39552" y="1916832"/>
            <a:ext cx="860444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Τα ι σε κατάληξη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611560" y="3501008"/>
            <a:ext cx="83164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Μικρό λεξικό με καταλήξεις</a:t>
            </a:r>
          </a:p>
        </p:txBody>
      </p:sp>
      <p:pic>
        <p:nvPicPr>
          <p:cNvPr id="8199" name="5 - Εικόνα" descr="Εικόνα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437063"/>
            <a:ext cx="1487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6 - Εικόνα" descr="σει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221163"/>
            <a:ext cx="22891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7 - Εικόνα" descr="ση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-387350"/>
            <a:ext cx="13954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8 - Εικόνα" descr="σο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4456113"/>
            <a:ext cx="225266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9 - Εικόνα" descr="υι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0"/>
            <a:ext cx="16383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10 - Εικόνα" descr="συ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-242888"/>
            <a:ext cx="1558925" cy="20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459788" y="6165850"/>
            <a:ext cx="504825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4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1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1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2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1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2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41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2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 υ στη λήγουσα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Βράδυ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Δάκρυ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Δόρυ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Δίχτυ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Στάχυ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Οξύ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Άστυ- αστυνόμος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Το  πολύ</a:t>
            </a:r>
          </a:p>
          <a:p>
            <a:pPr eaLnBrk="1" hangingPunct="1">
              <a:buFont typeface="Wingdings 2" pitchFamily="18" charset="2"/>
              <a:buNone/>
            </a:pPr>
            <a:endParaRPr lang="el-GR"/>
          </a:p>
          <a:p>
            <a:pPr eaLnBrk="1" hangingPunct="1">
              <a:buFont typeface="Wingdings 2" pitchFamily="18" charset="2"/>
              <a:buNone/>
            </a:pPr>
            <a:endParaRPr lang="el-GR"/>
          </a:p>
        </p:txBody>
      </p:sp>
      <p:pic>
        <p:nvPicPr>
          <p:cNvPr id="17412" name="3 - Εικόνα" descr="συ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96975"/>
            <a:ext cx="3276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339975" y="981075"/>
            <a:ext cx="36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5762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υ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Δακρύζω –δάκρυσα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Μέθυσα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χύνω-έχυσα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έπλυνα</a:t>
            </a:r>
          </a:p>
        </p:txBody>
      </p:sp>
      <p:pic>
        <p:nvPicPr>
          <p:cNvPr id="18436" name="3 - Εικόνα" descr="συ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96975"/>
            <a:ext cx="3276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411413" y="1125538"/>
            <a:ext cx="3698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172450" y="6021388"/>
            <a:ext cx="576263" cy="5032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υι στην κατάληξη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b="1" u="sng">
                <a:solidFill>
                  <a:srgbClr val="00B050"/>
                </a:solidFill>
              </a:rPr>
              <a:t>Ποτέ ποτέ </a:t>
            </a:r>
            <a:r>
              <a:rPr lang="el-GR">
                <a:solidFill>
                  <a:srgbClr val="00B050"/>
                </a:solidFill>
              </a:rPr>
              <a:t>στην κατάληξη.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00B050"/>
                </a:solidFill>
              </a:rPr>
              <a:t>Μόνο στις λέξεις: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00B050"/>
                </a:solidFill>
              </a:rPr>
              <a:t>Υιοθετώ- υιοθέτησα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00B050"/>
                </a:solidFill>
              </a:rPr>
              <a:t>Υιός  </a:t>
            </a:r>
            <a:r>
              <a:rPr lang="el-GR" b="1" u="sng">
                <a:solidFill>
                  <a:srgbClr val="00B050"/>
                </a:solidFill>
              </a:rPr>
              <a:t>και στην αρχή</a:t>
            </a:r>
            <a:r>
              <a:rPr lang="el-GR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9460" name="3 - Εικόνα" descr="υ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89138"/>
            <a:ext cx="4341812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1692275" y="2205038"/>
            <a:ext cx="3683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459788" y="6308725"/>
            <a:ext cx="433387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Και έτσι και αλλιώς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/>
              <a:t>Το πολύ- η  πολλή – οι πολλοί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/>
              <a:t>Το  γιαούρτι- η  γιαούρτη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/>
              <a:t>Η μισή  - τα μίση</a:t>
            </a:r>
          </a:p>
          <a:p>
            <a:pPr eaLnBrk="1" hangingPunct="1">
              <a:buFont typeface="Wingdings 2" pitchFamily="18" charset="2"/>
              <a:buNone/>
            </a:pPr>
            <a:endParaRPr lang="el-GR"/>
          </a:p>
        </p:txBody>
      </p:sp>
      <p:pic>
        <p:nvPicPr>
          <p:cNvPr id="20484" name="3 - Εικόνα" descr="schu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555875" y="1052513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4 - Εικόνα" descr="schu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4284663" y="1052513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5 - Εικόνα" descr="schu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6156325" y="981075"/>
            <a:ext cx="36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8532813" y="6092825"/>
            <a:ext cx="360362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- Εικόνα" descr="Εικόνα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437063"/>
            <a:ext cx="1487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3 - Εικόνα" descr="ση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213100"/>
            <a:ext cx="25923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042988" y="1412875"/>
            <a:ext cx="3600450" cy="51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399088" y="1412875"/>
            <a:ext cx="3421062" cy="51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115616" y="1700808"/>
            <a:ext cx="3600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Αγαπώ- αγάπ</a:t>
            </a:r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η</a:t>
            </a: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5508103" y="2132856"/>
            <a:ext cx="363589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Στολ</a:t>
            </a:r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ί</a:t>
            </a: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ζω- στόλ</a:t>
            </a:r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ι</a:t>
            </a: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619250" y="260350"/>
            <a:ext cx="6624638" cy="8651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3200" dirty="0"/>
              <a:t>    -</a:t>
            </a:r>
            <a:r>
              <a:rPr lang="el-GR" sz="3200" dirty="0" err="1"/>
              <a:t>ησα</a:t>
            </a:r>
            <a:r>
              <a:rPr lang="el-GR" sz="3200" dirty="0"/>
              <a:t>                                                  -</a:t>
            </a:r>
            <a:r>
              <a:rPr lang="el-GR" sz="3200" dirty="0" err="1"/>
              <a:t>ισα</a:t>
            </a:r>
            <a:endParaRPr lang="el-GR" sz="3200" dirty="0"/>
          </a:p>
        </p:txBody>
      </p:sp>
      <p:sp>
        <p:nvSpPr>
          <p:cNvPr id="9" name="8 - Κουμπί ενέργειας: Εμπρός ή Επόμενο">
            <a:hlinkClick r:id="rId4" action="ppaction://hlinksldjump" highlightClick="1"/>
          </p:cNvPr>
          <p:cNvSpPr/>
          <p:nvPr/>
        </p:nvSpPr>
        <p:spPr>
          <a:xfrm>
            <a:off x="8459788" y="6165850"/>
            <a:ext cx="433387" cy="50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Έλλειψη"/>
          <p:cNvSpPr/>
          <p:nvPr/>
        </p:nvSpPr>
        <p:spPr>
          <a:xfrm>
            <a:off x="2124075" y="2565400"/>
            <a:ext cx="5543550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/>
              <a:t>-</a:t>
            </a:r>
            <a:r>
              <a:rPr lang="el-GR" sz="3600" dirty="0" err="1"/>
              <a:t>ισσα</a:t>
            </a:r>
            <a:endParaRPr lang="el-GR" sz="3600" dirty="0"/>
          </a:p>
          <a:p>
            <a:pPr algn="ctr">
              <a:defRPr/>
            </a:pPr>
            <a:r>
              <a:rPr lang="el-GR" sz="3600" dirty="0"/>
              <a:t>(μόνο για θηλυκά)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547813" y="404813"/>
            <a:ext cx="360045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Η μέλ</a:t>
            </a:r>
            <a:r>
              <a:rPr lang="el-GR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ισσα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49275"/>
            <a:ext cx="1095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908175" y="5084763"/>
            <a:ext cx="4392613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4000" dirty="0"/>
              <a:t>  </a:t>
            </a:r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Η  μάγ</a:t>
            </a:r>
            <a:r>
              <a:rPr lang="el-GR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ισσα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00663"/>
            <a:ext cx="156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172450" y="6021388"/>
            <a:ext cx="647700" cy="576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-0.06852 C 0.06146 -0.06783 0.08629 -0.06783 0.11094 -0.06644 C 0.11771 -0.06597 0.12709 -0.06065 0.13351 -0.05787 C 0.13507 -0.05718 0.13837 -0.05579 0.13837 -0.05579 C 0.14792 -0.04722 0.15643 -0.04306 0.16736 -0.03843 C 0.17257 -0.03611 0.17674 -0.03009 0.18195 -0.02778 C 0.18594 -0.02431 0.19202 -0.01945 0.19636 -0.0169 C 0.19948 -0.01505 0.20608 -0.01273 0.20608 -0.01273 C 0.21181 -0.00509 0.21997 -0.00093 0.22552 0.00671 C 0.2316 0.01504 0.2283 0.01157 0.23507 0.01736 C 0.23941 0.02592 0.24167 0.02477 0.24809 0.03032 C 0.25035 0.03981 0.25799 0.04606 0.26424 0.05185 C 0.26841 0.06065 0.27552 0.06759 0.28195 0.07338 C 0.28716 0.08403 0.29358 0.09166 0.30122 0.09907 C 0.30382 0.10856 0.31094 0.11504 0.31736 0.1206 C 0.32118 0.12801 0.32379 0.13287 0.33021 0.13565 C 0.33299 0.14583 0.34393 0.15741 0.35122 0.16366 C 0.35608 0.17315 0.35886 0.16991 0.36424 0.1787 C 0.36545 0.18079 0.36597 0.18333 0.36736 0.18518 C 0.37639 0.19745 0.36997 0.17731 0.38195 0.20231 C 0.38611 0.21088 0.38351 0.20741 0.38993 0.21319 C 0.39532 0.22407 0.40087 0.23449 0.40608 0.24537 C 0.40695 0.24722 0.40677 0.25 0.40764 0.25185 C 0.4099 0.25648 0.41337 0.26018 0.4158 0.26481 C 0.41962 0.29074 0.41441 0.26319 0.42066 0.28194 C 0.4283 0.30509 0.41962 0.2868 0.42709 0.30139 C 0.43091 0.31666 0.4283 0.31041 0.43351 0.3206 C 0.43611 0.33912 0.44219 0.35602 0.44479 0.37454 C 0.44532 0.39236 0.44636 0.41041 0.44636 0.42824 C 0.44636 0.45116 0.44549 0.47407 0.44479 0.49699 C 0.44393 0.52986 0.44948 0.60347 0.41736 0.61736 C 0.41441 0.62129 0.41042 0.62407 0.40764 0.62824 C 0.40087 0.63866 0.39722 0.65046 0.38837 0.65833 C 0.379 0.67685 0.39167 0.6537 0.38021 0.66898 C 0.37882 0.67083 0.3783 0.67338 0.37709 0.67546 C 0.37205 0.68356 0.36424 0.69143 0.35764 0.69699 C 0.35608 0.69977 0.35504 0.70324 0.35295 0.70555 C 0.35157 0.70694 0.34948 0.70648 0.34809 0.70787 C 0.33785 0.71852 0.35313 0.71111 0.33837 0.71643 C 0.32726 0.72616 0.33229 0.72338 0.32379 0.72708 C 0.32222 0.72847 0.32066 0.73032 0.31893 0.73148 C 0.3158 0.73333 0.30938 0.73565 0.30938 0.73565 C 0.30782 0.73704 0.30625 0.73889 0.30452 0.74004 C 0.30139 0.7419 0.29479 0.74421 0.29479 0.74421 C 0.28264 0.75509 0.26875 0.75741 0.25452 0.75949 C 0.22952 0.76759 0.20469 0.76481 0.17865 0.76574 C 0.15834 0.77153 0.15 0.77083 0.12379 0.77222 C 0.07969 0.78819 0.00365 0.77824 -0.02135 0.7787 C -0.07153 0.78796 -0.1375 0.77616 -0.18906 0.77454 C -0.20729 0.77014 -0.22743 0.7618 -0.24392 0.75069 C -0.25364 0.74421 -0.26354 0.7368 -0.27291 0.72916 C -0.28646 0.71829 -0.27795 0.72268 -0.2875 0.71852 C -0.30087 0.70648 -0.29427 0.71366 -0.30677 0.69699 C -0.30833 0.69491 -0.31007 0.69259 -0.31163 0.69051 C -0.31319 0.68842 -0.31649 0.68403 -0.31649 0.68403 C -0.32066 0.66713 -0.31441 0.68657 -0.32291 0.67546 C -0.32604 0.67153 -0.32691 0.66504 -0.32934 0.66041 C -0.33837 0.64329 -0.34826 0.62662 -0.35364 0.60671 C -0.35416 0.56296 -0.35434 0.51921 -0.35521 0.47546 C -0.3559 0.43403 -0.35816 0.3919 -0.35191 0.35069 C -0.34948 0.33472 -0.34305 0.31944 -0.34062 0.30347 C -0.33837 0.28796 -0.33437 0.27338 -0.32778 0.26041 C -0.32534 0.25069 -0.32083 0.24305 -0.31649 0.23472 C -0.31545 0.23264 -0.3151 0.22893 -0.31319 0.22824 C -0.31111 0.22754 -0.30885 0.22685 -0.30677 0.22616 C -0.29757 0.2169 -0.28732 0.20926 -0.27621 0.20463 C -0.27187 0.19606 -0.26962 0.19722 -0.26319 0.19166 C -0.26215 0.18958 -0.26146 0.18704 -0.26007 0.18518 C -0.25868 0.18333 -0.25642 0.18287 -0.25521 0.18079 C -0.25416 0.17916 -0.25486 0.17616 -0.25364 0.17454 C -0.25139 0.17153 -0.24809 0.1706 -0.24548 0.16805 C -0.24201 0.16458 -0.23906 0.16088 -0.23576 0.15717 C -0.22639 0.14629 -0.21736 0.13403 -0.20677 0.125 C -0.19635 0.10324 -0.18003 0.08912 -0.16649 0.07129 C -0.1651 0.06944 -0.16458 0.06643 -0.16319 0.06481 C -0.16024 0.06134 -0.15677 0.05903 -0.15364 0.05625 C -0.15208 0.05486 -0.14878 0.05185 -0.14878 0.05185 C -0.14288 0.04028 -0.14687 0.04722 -0.13576 0.03241 C -0.13142 0.02662 -0.12882 0.01898 -0.12448 0.01319 C -0.12274 0.00625 -0.11649 -0.00625 -0.11649 -0.00625 C -0.11441 -0.01505 -0.11076 -0.02431 -0.10677 -0.03195 C -0.10503 -0.03912 -0.10416 -0.04653 -0.10191 -0.05347 C -0.09826 -0.06459 -0.09357 -0.07408 -0.09062 -0.08588 C -0.08993 -0.08843 -0.0875 -0.08889 -0.08576 -0.09005 C -0.07465 -0.09653 -0.06753 -0.09699 -0.05521 -0.09861 C -0.03663 -0.10695 -0.01823 -0.1125 0.00122 -0.11597 C 0.01302 -0.11528 0.025 -0.11505 0.03681 -0.11366 C 0.03854 -0.11343 0.04045 -0.1132 0.04167 -0.11158 C 0.0599 -0.08727 0.03941 -0.10602 0.05295 -0.09445 C 0.05417 -0.08982 0.05764 -0.08403 0.05764 -0.0794 " pathEditMode="relative" ptsTypes="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C -0.04687 -0.01759 0.01042 0.00324 -0.12899 -0.00509 C -0.1309 -0.00509 -0.13211 -0.00879 -0.13385 -0.00995 C -0.14461 -0.01597 -0.15642 -0.02152 -0.16771 -0.025 C -0.17916 -0.03703 -0.18871 -0.05 -0.19843 -0.06504 C -0.19982 -0.06713 -0.20017 -0.0706 -0.20156 -0.07268 C -0.20451 -0.07662 -0.21128 -0.08264 -0.21128 -0.08217 C -0.21319 -0.0875 -0.21406 -0.09305 -0.21614 -0.09768 C -0.21736 -0.10069 -0.21961 -0.10231 -0.221 -0.10486 C -0.23767 -0.13773 -0.21562 -0.10162 -0.23715 -0.13495 C -0.23993 -0.13935 -0.24149 -0.14514 -0.24357 -0.15023 C -0.246 -0.15602 -0.25312 -0.16504 -0.25312 -0.16458 C -0.25711 -0.18217 -0.25156 -0.16296 -0.25972 -0.17754 C -0.27239 -0.20046 -0.26024 -0.1868 -0.271 -0.19745 C -0.27673 -0.21134 -0.28298 -0.22407 -0.28871 -0.23773 C -0.28889 -0.23796 -0.29496 -0.25277 -0.29514 -0.25277 C -0.30486 -0.25347 -0.31441 -0.2544 -0.32413 -0.25509 C -0.33073 -0.25833 -0.33229 -0.26597 -0.33541 -0.275 C -0.33767 -0.28148 -0.34184 -0.2949 -0.34184 -0.29467 C -0.34323 -0.30532 -0.34461 -0.31527 -0.3467 -0.32523 C -0.34618 -0.3375 -0.34652 -0.35023 -0.34514 -0.3625 C -0.34427 -0.37129 -0.33229 -0.38009 -0.33229 -0.37986 C -0.32569 -0.39514 -0.30243 -0.41643 -0.29027 -0.42014 C -0.28507 -0.42176 -0.28194 -0.42199 -0.27743 -0.42523 C -0.26771 -0.4324 -0.26024 -0.43819 -0.25 -0.44282 C -0.23159 -0.45115 -0.21284 -0.46597 -0.19357 -0.47037 C -0.15764 -0.47847 -0.12135 -0.48287 -0.08541 -0.49027 C -0.06632 -0.49398 -0.0467 -0.50347 -0.02743 -0.50532 C -0.01284 -0.50671 0.00157 -0.50694 0.01615 -0.50764 C 0.02917 -0.51041 0.04323 -0.51967 0.05643 -0.52037 C 0.07778 -0.52199 0.09948 -0.52199 0.12084 -0.52268 C 0.13768 -0.52199 0.19375 -0.52014 0.21459 -0.51759 C 0.21702 -0.51736 0.22327 -0.51412 0.22587 -0.51273 C 0.22917 -0.51111 0.23559 -0.50764 0.23559 -0.5074 C 0.24306 -0.50023 0.25313 -0.49699 0.25973 -0.48773 C 0.27118 -0.47222 0.28091 -0.45324 0.29358 -0.44004 C 0.29566 -0.42685 0.30139 -0.41944 0.30643 -0.40787 C 0.30747 -0.40532 0.30973 -0.40023 0.30973 -0.4 C 0.3125 -0.3868 0.3191 -0.37199 0.32431 -0.36018 C 0.32934 -0.33611 0.3217 -0.37037 0.329 -0.34514 C 0.33629 -0.31967 0.32848 -0.33912 0.33559 -0.32268 C 0.33611 -0.31921 0.33646 -0.31597 0.33716 -0.3125 C 0.33802 -0.3074 0.34028 -0.29768 0.34028 -0.29745 C 0.34202 -0.27963 0.34393 -0.26342 0.34514 -0.24514 C 0.34323 -0.20833 0.34167 -0.17361 0.32101 -0.15023 C 0.31129 -0.12801 0.28611 -0.10625 0.26945 -0.1 C 0.25816 -0.08819 0.24202 -0.08194 0.229 -0.07754 C 0.20834 -0.07014 0.18733 -0.06389 0.16615 -0.05995 C 0.15243 -0.05324 0.1415 -0.04953 0.12743 -0.0449 C 0.1158 -0.03588 0.10278 -0.03078 0.09028 -0.02731 C 0.07292 -0.0169 0.0592 -0.0125 0.04011 -0.00995 C 0.03854 -0.00833 0.03733 -0.00602 0.03559 -0.00509 C 0.02865 -0.00023 0.02153 0.00162 0.01441 0.00486 C 0.00903 0.00741 0.00955 0.00533 0.00955 0.00996 " pathEditMode="relative" rAng="0" ptsTypes="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/>
              <a:t>Συμπλήρωσε τα ι, αν προβληματίζεσαι, πάτα τις πληροφορίες. Χεράκι στο σωστό ι. (συνεχίζεται).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l-GR"/>
              <a:t>Βράδ                                          τηγαν       ζω</a:t>
            </a:r>
          </a:p>
          <a:p>
            <a:pPr>
              <a:buFont typeface="Wingdings 2" pitchFamily="18" charset="2"/>
              <a:buNone/>
            </a:pPr>
            <a:r>
              <a:rPr lang="el-GR"/>
              <a:t>Καθαρ       ζω                           τηγάν      σα</a:t>
            </a:r>
          </a:p>
          <a:p>
            <a:pPr>
              <a:buFont typeface="Wingdings 2" pitchFamily="18" charset="2"/>
              <a:buNone/>
            </a:pPr>
            <a:r>
              <a:rPr lang="el-GR"/>
              <a:t>Καθάρ       σα                            αλ       φή</a:t>
            </a:r>
          </a:p>
          <a:p>
            <a:pPr>
              <a:buFont typeface="Wingdings 2" pitchFamily="18" charset="2"/>
              <a:buNone/>
            </a:pPr>
            <a:r>
              <a:rPr lang="el-GR"/>
              <a:t>Κουτάλ                                       αλ       φω</a:t>
            </a:r>
          </a:p>
          <a:p>
            <a:pPr>
              <a:buFont typeface="Wingdings 2" pitchFamily="18" charset="2"/>
              <a:buNone/>
            </a:pPr>
            <a:r>
              <a:rPr lang="el-GR"/>
              <a:t>Μέλ     σσα                                 έχ        ς</a:t>
            </a:r>
          </a:p>
          <a:p>
            <a:pPr>
              <a:buFont typeface="Wingdings 2" pitchFamily="18" charset="2"/>
              <a:buNone/>
            </a:pPr>
            <a:r>
              <a:rPr lang="el-GR"/>
              <a:t>Αθρ      ζω                                  κορίτσ</a:t>
            </a:r>
          </a:p>
          <a:p>
            <a:pPr>
              <a:buFont typeface="Wingdings 2" pitchFamily="18" charset="2"/>
              <a:buNone/>
            </a:pPr>
            <a:r>
              <a:rPr lang="el-GR"/>
              <a:t>Μέθ      σα                                  γον        ς</a:t>
            </a:r>
          </a:p>
          <a:p>
            <a:pPr>
              <a:buFont typeface="Wingdings 2" pitchFamily="18" charset="2"/>
              <a:buNone/>
            </a:pPr>
            <a:r>
              <a:rPr lang="el-GR"/>
              <a:t>       οθετώ                                   δάσ</a:t>
            </a: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2627313" y="2060575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Κουμπί ενέργειας: Πληροφορίες">
            <a:hlinkClick r:id="rId2" action="ppaction://hlinksldjump" highlightClick="1"/>
          </p:cNvPr>
          <p:cNvSpPr/>
          <p:nvPr/>
        </p:nvSpPr>
        <p:spPr>
          <a:xfrm>
            <a:off x="1042988" y="1484313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Κουμπί ενέργειας: Πληροφορίες">
            <a:hlinkClick r:id="rId3" action="ppaction://hlinksldjump" highlightClick="1"/>
          </p:cNvPr>
          <p:cNvSpPr/>
          <p:nvPr/>
        </p:nvSpPr>
        <p:spPr>
          <a:xfrm>
            <a:off x="1042988" y="3213100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2843213" y="2565400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2843213" y="3068638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2987675" y="3644900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2339975" y="422116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268538" y="4868863"/>
            <a:ext cx="35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2411413" y="5373688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692275" y="5876925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7019925" y="2492375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7019925" y="191611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6588125" y="422116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6516688" y="3644900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6516688" y="3068638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6948488" y="5949950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6732588" y="530066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7380288" y="4797425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Κουμπί ενέργειας: Πληροφορίες">
            <a:hlinkClick r:id="rId4" action="ppaction://hlinksldjump" highlightClick="1"/>
          </p:cNvPr>
          <p:cNvSpPr/>
          <p:nvPr/>
        </p:nvSpPr>
        <p:spPr>
          <a:xfrm>
            <a:off x="1042988" y="3789363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6" name="25 - Κουμπί ενέργειας: Πληροφορίες">
            <a:hlinkClick r:id="rId5" action="ppaction://hlinksldjump" highlightClick="1"/>
          </p:cNvPr>
          <p:cNvSpPr/>
          <p:nvPr/>
        </p:nvSpPr>
        <p:spPr>
          <a:xfrm>
            <a:off x="1042988" y="4365625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7" name="26 - Κουμπί ενέργειας: Πληροφορίες">
            <a:hlinkClick r:id="rId6" action="ppaction://hlinksldjump" highlightClick="1"/>
          </p:cNvPr>
          <p:cNvSpPr/>
          <p:nvPr/>
        </p:nvSpPr>
        <p:spPr>
          <a:xfrm>
            <a:off x="1042988" y="4941888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8" name="27 - Κουμπί ενέργειας: Πληροφορίες">
            <a:hlinkClick r:id="rId7" action="ppaction://hlinksldjump" highlightClick="1"/>
          </p:cNvPr>
          <p:cNvSpPr/>
          <p:nvPr/>
        </p:nvSpPr>
        <p:spPr>
          <a:xfrm>
            <a:off x="1042988" y="5516563"/>
            <a:ext cx="360362" cy="43338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9" name="28 - Κουμπί ενέργειας: Πληροφορίες">
            <a:hlinkClick r:id="rId8" action="ppaction://hlinksldjump" highlightClick="1"/>
          </p:cNvPr>
          <p:cNvSpPr/>
          <p:nvPr/>
        </p:nvSpPr>
        <p:spPr>
          <a:xfrm>
            <a:off x="8459788" y="3284538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0" name="29 - Κουμπί ενέργειας: Πληροφορίες">
            <a:hlinkClick r:id="rId5" action="ppaction://hlinksldjump" highlightClick="1"/>
          </p:cNvPr>
          <p:cNvSpPr/>
          <p:nvPr/>
        </p:nvSpPr>
        <p:spPr>
          <a:xfrm>
            <a:off x="8459788" y="2708275"/>
            <a:ext cx="360362" cy="43338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1" name="30 - Κουμπί ενέργειας: Πληροφορίες">
            <a:hlinkClick r:id="rId9" action="ppaction://hlinksldjump" highlightClick="1"/>
          </p:cNvPr>
          <p:cNvSpPr/>
          <p:nvPr/>
        </p:nvSpPr>
        <p:spPr>
          <a:xfrm>
            <a:off x="8459788" y="2133600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2" name="31 - Κουμπί ενέργειας: Πληροφορίες">
            <a:hlinkClick r:id="rId10" action="ppaction://hlinksldjump" highlightClick="1"/>
          </p:cNvPr>
          <p:cNvSpPr/>
          <p:nvPr/>
        </p:nvSpPr>
        <p:spPr>
          <a:xfrm>
            <a:off x="8459788" y="1557338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3" name="32 - Κουμπί ενέργειας: Πληροφορίες">
            <a:hlinkClick r:id="rId10" action="ppaction://hlinksldjump" highlightClick="1"/>
          </p:cNvPr>
          <p:cNvSpPr/>
          <p:nvPr/>
        </p:nvSpPr>
        <p:spPr>
          <a:xfrm>
            <a:off x="1042988" y="2060575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4" name="33 - Κουμπί ενέργειας: Πληροφορίες">
            <a:hlinkClick r:id="rId10" action="ppaction://hlinksldjump" highlightClick="1"/>
          </p:cNvPr>
          <p:cNvSpPr/>
          <p:nvPr/>
        </p:nvSpPr>
        <p:spPr>
          <a:xfrm>
            <a:off x="1042988" y="2636838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" name="34 - Κουμπί ενέργειας: Πληροφορίες">
            <a:hlinkClick r:id="rId11" action="ppaction://hlinksldjump" highlightClick="1"/>
          </p:cNvPr>
          <p:cNvSpPr/>
          <p:nvPr/>
        </p:nvSpPr>
        <p:spPr>
          <a:xfrm>
            <a:off x="8459788" y="5589588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6" name="35 - Κουμπί ενέργειας: Πληροφορίες">
            <a:hlinkClick r:id="rId12" action="ppaction://hlinksldjump" highlightClick="1"/>
          </p:cNvPr>
          <p:cNvSpPr/>
          <p:nvPr/>
        </p:nvSpPr>
        <p:spPr>
          <a:xfrm>
            <a:off x="8459788" y="5013325"/>
            <a:ext cx="423862" cy="4238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7" name="36 - Κουμπί ενέργειας: Πληροφορίες">
            <a:hlinkClick r:id="rId3" action="ppaction://hlinksldjump" highlightClick="1"/>
          </p:cNvPr>
          <p:cNvSpPr/>
          <p:nvPr/>
        </p:nvSpPr>
        <p:spPr>
          <a:xfrm>
            <a:off x="8459788" y="4437063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8" name="37 - Κουμπί ενέργειας: Πληροφορίες">
            <a:hlinkClick r:id="rId12" action="ppaction://hlinksldjump" highlightClick="1"/>
          </p:cNvPr>
          <p:cNvSpPr/>
          <p:nvPr/>
        </p:nvSpPr>
        <p:spPr>
          <a:xfrm>
            <a:off x="8459788" y="3860800"/>
            <a:ext cx="360362" cy="431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9" name="38 - Ορθογώνιο"/>
          <p:cNvSpPr/>
          <p:nvPr/>
        </p:nvSpPr>
        <p:spPr>
          <a:xfrm>
            <a:off x="4067175" y="1557338"/>
            <a:ext cx="5048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οι</a:t>
            </a:r>
          </a:p>
        </p:txBody>
      </p:sp>
      <p:sp>
        <p:nvSpPr>
          <p:cNvPr id="41" name="40 - Ορθογώνιο"/>
          <p:cNvSpPr/>
          <p:nvPr/>
        </p:nvSpPr>
        <p:spPr>
          <a:xfrm>
            <a:off x="4356100" y="2060575"/>
            <a:ext cx="5032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ί</a:t>
            </a:r>
          </a:p>
        </p:txBody>
      </p:sp>
      <p:sp>
        <p:nvSpPr>
          <p:cNvPr id="42" name="41 - Ορθογώνιο"/>
          <p:cNvSpPr/>
          <p:nvPr/>
        </p:nvSpPr>
        <p:spPr>
          <a:xfrm>
            <a:off x="5076825" y="1916113"/>
            <a:ext cx="503238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err="1"/>
              <a:t>εί</a:t>
            </a:r>
            <a:endParaRPr lang="el-GR" dirty="0"/>
          </a:p>
        </p:txBody>
      </p:sp>
      <p:sp>
        <p:nvSpPr>
          <p:cNvPr id="43" name="42 - Ορθογώνιο"/>
          <p:cNvSpPr/>
          <p:nvPr/>
        </p:nvSpPr>
        <p:spPr>
          <a:xfrm>
            <a:off x="5003800" y="2781300"/>
            <a:ext cx="5048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ει</a:t>
            </a:r>
          </a:p>
        </p:txBody>
      </p:sp>
      <p:sp>
        <p:nvSpPr>
          <p:cNvPr id="44" name="43 - Ορθογώνιο"/>
          <p:cNvSpPr/>
          <p:nvPr/>
        </p:nvSpPr>
        <p:spPr>
          <a:xfrm>
            <a:off x="3995738" y="2781300"/>
            <a:ext cx="5048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υ</a:t>
            </a:r>
          </a:p>
        </p:txBody>
      </p:sp>
      <p:sp>
        <p:nvSpPr>
          <p:cNvPr id="45" name="44 - Ορθογώνιο"/>
          <p:cNvSpPr/>
          <p:nvPr/>
        </p:nvSpPr>
        <p:spPr>
          <a:xfrm>
            <a:off x="4500563" y="3573463"/>
            <a:ext cx="5032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ι</a:t>
            </a:r>
          </a:p>
        </p:txBody>
      </p:sp>
      <p:sp>
        <p:nvSpPr>
          <p:cNvPr id="46" name="45 - Ορθογώνιο"/>
          <p:cNvSpPr/>
          <p:nvPr/>
        </p:nvSpPr>
        <p:spPr>
          <a:xfrm>
            <a:off x="4500563" y="5516563"/>
            <a:ext cx="503237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ι</a:t>
            </a:r>
          </a:p>
        </p:txBody>
      </p:sp>
      <p:sp>
        <p:nvSpPr>
          <p:cNvPr id="47" name="46 - Ορθογώνιο"/>
          <p:cNvSpPr/>
          <p:nvPr/>
        </p:nvSpPr>
        <p:spPr>
          <a:xfrm>
            <a:off x="4572000" y="4508500"/>
            <a:ext cx="504825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η</a:t>
            </a:r>
          </a:p>
        </p:txBody>
      </p:sp>
      <p:sp>
        <p:nvSpPr>
          <p:cNvPr id="48" name="47 - Ορθογώνιο"/>
          <p:cNvSpPr/>
          <p:nvPr/>
        </p:nvSpPr>
        <p:spPr>
          <a:xfrm>
            <a:off x="5364163" y="3500438"/>
            <a:ext cx="503237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err="1"/>
              <a:t>οί</a:t>
            </a:r>
            <a:endParaRPr lang="el-GR" dirty="0"/>
          </a:p>
        </p:txBody>
      </p:sp>
      <p:sp>
        <p:nvSpPr>
          <p:cNvPr id="49" name="48 - Ορθογώνιο"/>
          <p:cNvSpPr/>
          <p:nvPr/>
        </p:nvSpPr>
        <p:spPr>
          <a:xfrm>
            <a:off x="5292725" y="4221163"/>
            <a:ext cx="5032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ι</a:t>
            </a:r>
          </a:p>
        </p:txBody>
      </p:sp>
      <p:sp>
        <p:nvSpPr>
          <p:cNvPr id="50" name="49 - Ορθογώνιο"/>
          <p:cNvSpPr/>
          <p:nvPr/>
        </p:nvSpPr>
        <p:spPr>
          <a:xfrm>
            <a:off x="3779838" y="3500438"/>
            <a:ext cx="504825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err="1"/>
              <a:t>εί</a:t>
            </a:r>
            <a:endParaRPr lang="el-GR" dirty="0"/>
          </a:p>
        </p:txBody>
      </p:sp>
      <p:sp>
        <p:nvSpPr>
          <p:cNvPr id="51" name="50 - Ορθογώνιο"/>
          <p:cNvSpPr/>
          <p:nvPr/>
        </p:nvSpPr>
        <p:spPr>
          <a:xfrm>
            <a:off x="3779838" y="4292600"/>
            <a:ext cx="5048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err="1"/>
              <a:t>εί</a:t>
            </a:r>
            <a:endParaRPr lang="el-GR" dirty="0"/>
          </a:p>
        </p:txBody>
      </p:sp>
      <p:sp>
        <p:nvSpPr>
          <p:cNvPr id="52" name="51 - Ορθογώνιο"/>
          <p:cNvSpPr/>
          <p:nvPr/>
        </p:nvSpPr>
        <p:spPr>
          <a:xfrm>
            <a:off x="3779838" y="5013325"/>
            <a:ext cx="5048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υ</a:t>
            </a:r>
          </a:p>
        </p:txBody>
      </p:sp>
      <p:sp>
        <p:nvSpPr>
          <p:cNvPr id="53" name="52 - Ορθογώνιο"/>
          <p:cNvSpPr/>
          <p:nvPr/>
        </p:nvSpPr>
        <p:spPr>
          <a:xfrm>
            <a:off x="5292725" y="5013325"/>
            <a:ext cx="5032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υι</a:t>
            </a:r>
          </a:p>
        </p:txBody>
      </p:sp>
      <p:sp>
        <p:nvSpPr>
          <p:cNvPr id="54" name="53 - Ορθογώνιο"/>
          <p:cNvSpPr/>
          <p:nvPr/>
        </p:nvSpPr>
        <p:spPr>
          <a:xfrm>
            <a:off x="5292725" y="6092825"/>
            <a:ext cx="5032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ί</a:t>
            </a:r>
          </a:p>
        </p:txBody>
      </p:sp>
      <p:sp>
        <p:nvSpPr>
          <p:cNvPr id="55" name="54 - Ορθογώνιο"/>
          <p:cNvSpPr/>
          <p:nvPr/>
        </p:nvSpPr>
        <p:spPr>
          <a:xfrm>
            <a:off x="3708400" y="6021388"/>
            <a:ext cx="50323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ι</a:t>
            </a:r>
          </a:p>
        </p:txBody>
      </p:sp>
      <p:sp>
        <p:nvSpPr>
          <p:cNvPr id="70" name="69 - Ορθογώνιο"/>
          <p:cNvSpPr/>
          <p:nvPr/>
        </p:nvSpPr>
        <p:spPr>
          <a:xfrm>
            <a:off x="4932363" y="1341438"/>
            <a:ext cx="5032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ι</a:t>
            </a: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3496 C -0.00937 -0.06273 -0.01441 -0.08959 -0.021 -0.11667 C -0.02239 -0.12269 -0.02361 -0.13056 -0.02586 -0.13588 C -0.02777 -0.14051 -0.03229 -0.14885 -0.03229 -0.14885 C -0.0342 -0.15903 -0.03645 -0.16297 -0.04201 -0.17037 C -0.04409 -0.17894 -0.046 -0.18264 -0.05173 -0.1875 C -0.05573 -0.19584 -0.06232 -0.20394 -0.06944 -0.20695 C -0.08055 -0.21667 -0.07552 -0.21389 -0.08385 -0.2176 C -0.0927 -0.22547 -0.10416 -0.22477 -0.11458 -0.22639 C -0.12361 -0.2294 -0.12187 -0.22986 -0.13385 -0.22639 C -0.13715 -0.22547 -0.14357 -0.22199 -0.14357 -0.22199 C -0.14913 -0.21111 -0.15 -0.20139 -0.15 -0.187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0.00243 -0.00902 0.00625 -0.01643 0.00816 -0.02592 C 0.01007 -0.03472 0.0118 -0.0537 0.01788 -0.06018 C 0.02152 -0.06412 0.02951 -0.06504 0.03385 -0.06666 C 0.06163 -0.07777 0.09045 -0.07893 0.11944 -0.08171 C 0.13455 -0.08078 0.15069 -0.08541 0.16458 -0.07754 C 0.18507 -0.06574 0.1552 -0.07916 0.1743 -0.07106 C 0.17916 -0.06666 0.18385 -0.06226 0.18871 -0.0581 C 0.19027 -0.05671 0.19201 -0.05532 0.19357 -0.05393 C 0.19514 -0.05254 0.19843 -0.04953 0.19843 -0.0493 C 0.20416 -0.03796 0.20989 -0.02801 0.21614 -0.01736 C 0.22239 -0.00648 0.22673 0.0051 0.23385 0.01505 C 0.23784 0.0301 0.2434 0.04236 0.25 0.05579 C 0.25573 0.06736 0.25833 0.08287 0.26458 0.09445 C 0.26736 0.10556 0.26927 0.11528 0.271 0.12686 C 0.26944 0.15324 0.26944 0.14399 0.26944 0.15486 " pathEditMode="relative" rAng="0" ptsTypes="fffffffffffffff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995 C -0.00052 -0.01203 0.00052 -0.01435 -0.00156 -0.01597 C -0.01042 -0.02361 -0.03368 -0.02314 -0.04601 -0.02384 C -0.17708 -0.02222 -0.09132 -0.02592 -0.13993 -0.01898 C -0.1467 -0.0162 -0.14462 -0.01481 -0.15139 -0.01203 C -0.15382 -0.0081 -0.15538 -0.00648 -0.16129 -0.00416 C -0.16302 -0.00092 -0.16181 -0.00208 -0.16458 -4.44444E-6 " pathEditMode="relative" rAng="0" ptsTypes="ffffff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16129 -0.05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5364 0.1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C -0.01111 -0.0125 -0.01754 -0.02407 -0.03611 -0.03495 C -0.04202 -0.04144 -0.04827 -0.04838 -0.05417 -0.05556 C -0.05799 -0.06019 -0.0658 -0.06921 -0.0658 -0.06898 C -0.10886 -0.17662 -0.0658 -0.06435 -0.07795 -0.35972 C -0.07865 -0.37477 -0.10504 -0.39306 -0.13125 -0.40347 C -0.14288 -0.41528 -0.13455 -0.40857 -0.16146 -0.42407 C -0.16459 -0.42616 -0.17431 -0.425 -0.17952 -0.42639 C -0.18264 -0.42732 -0.18334 -0.4294 -0.18507 -0.43032 " pathEditMode="relative" rAng="0" ptsTypes="ffffffff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6927 0.136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25591 0.136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32674 0.084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8.67362E-19 C 0.00399 -0.01667 0.00416 -0.04352 0.01128 -0.0581 C 0.01319 -0.06204 0.01406 -0.06713 0.01597 -0.07106 C 0.01718 -0.07361 0.01944 -0.075 0.02083 -0.07755 C 0.0243 -0.08403 0.02604 -0.09213 0.02899 -0.09884 C 0.03958 -0.12407 0.05468 -0.15162 0.07256 -0.16782 C 0.08298 -0.18958 0.06961 -0.16042 0.07725 -0.18055 C 0.0802 -0.18843 0.08107 -0.18657 0.08541 -0.19352 C 0.08663 -0.1956 0.08732 -0.19838 0.08871 -0.2 C 0.09166 -0.20347 0.09826 -0.20856 0.09826 -0.20856 C 0.10468 -0.22106 0.09791 -0.21065 0.10642 -0.21713 C 0.11718 -0.22523 0.1243 -0.23634 0.13697 -0.23866 C 0.14652 -0.24051 0.16597 -0.24305 0.16597 -0.24305 C 0.18176 -0.24815 0.196 -0.25972 0.21128 -0.26667 C 0.21892 -0.27014 0.23541 -0.27106 0.23541 -0.27106 C 0.29479 -0.27014 0.3467 -0.30764 0.38385 -0.2581 C 0.38732 -0.24375 0.38697 -0.24977 0.38697 -0.24097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6146 -0.010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1337 -0.01991 -0.06024 -0.00532 -0.0717 -0.00509 C -0.10503 -1.48148E-6 -0.13576 0.01551 -0.16701 0.02662 C -0.17743 0.03033 -0.18872 0.03519 -0.19948 0.03634 C -0.2151 0.0382 -0.23021 0.03912 -0.24549 0.04167 C -0.26476 0.04468 -0.28056 0.05139 -0.30017 0.05324 C -0.31892 0.05139 -0.31319 0.05347 -0.32396 0.04977 C -0.32743 0.04884 -0.33073 0.04769 -0.3342 0.04653 C -0.33594 0.04583 -0.33941 0.04491 -0.33941 0.04514 C -0.34965 0.0456 -0.35972 0.04583 -0.36997 0.04653 C -0.37448 0.04699 -0.37899 0.04722 -0.38351 0.04815 C -0.38698 0.04884 -0.39375 0.05139 -0.39375 0.05162 C -0.39792 0.05417 -0.40035 0.05509 -0.40226 0.05972 C -0.40556 0.06898 -0.40087 0.06829 -0.40556 0.06829 " pathEditMode="relative" rAng="0" ptsTypes="fffffffffffffA">
                                      <p:cBhvr>
                                        <p:cTn id="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1892 -0.073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-0.02066 0.00208 -0.04062 0.00463 -0.06111 0.00648 C -0.08611 0.0125 -0.11024 0.02083 -0.13455 0.03055 C -0.1434 0.03819 -0.1526 0.0419 -0.1625 0.04606 C -0.16371 0.04815 -0.16441 0.05116 -0.16614 0.05254 C -0.16944 0.05532 -0.1835 0.05926 -0.18871 0.06134 C -0.19826 0.06504 -0.20746 0.06991 -0.21666 0.07454 C -0.2217 0.07708 -0.2276 0.07801 -0.23246 0.08125 C -0.23941 0.08565 -0.24583 0.0912 -0.2533 0.09421 C -0.26562 0.10463 -0.28437 0.10903 -0.29878 0.11412 C -0.30416 0.11597 -0.30416 0.11643 -0.3092 0.11852 C -0.31267 0.11991 -0.31962 0.12268 -0.31962 0.12291 C -0.32135 0.12407 -0.32309 0.12616 -0.325 0.12731 C -0.3283 0.12916 -0.33541 0.13148 -0.33541 0.13171 C -0.34114 0.13657 -0.33871 0.13588 -0.34236 0.13588 " pathEditMode="relative" rAng="0" ptsTypes="ffffffffffffff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-0.01181 C 0.01979 -0.06435 0.01997 -0.04954 0.02326 -0.13449 C 0.02396 -0.15463 0.02622 -0.17477 0.02813 -0.19468 C 0.02882 -0.20185 0.03125 -0.21621 0.03125 -0.21597 C 0.03281 -0.28635 0.03281 -0.35672 0.03455 -0.42685 C 0.03524 -0.45672 0.0375 -0.47338 0.03941 -0.5 C 0.03993 -0.50787 0.03993 -0.51574 0.04097 -0.52361 C 0.04149 -0.52801 0.04427 -0.53658 0.04427 -0.53635 C 0.04531 -0.55047 0.04566 -0.56412 0.04896 -0.57755 C 0.04948 -0.61343 0.04965 -0.64908 0.05069 -0.68496 C 0.05104 -0.69722 0.05521 -0.70741 0.06024 -0.71736 C 0.06128 -0.71945 0.06163 -0.72292 0.06354 -0.72361 C 0.07656 -0.72824 0.08906 -0.73773 0.10226 -0.74097 C 0.10972 -0.74283 0.12865 -0.74445 0.13455 -0.74514 C 0.15226 -0.74306 0.14705 -0.74537 0.15712 -0.74097 C 0.16042 -0.73959 0.16684 -0.73658 0.16684 -0.73635 C 0.16788 -0.73449 0.16858 -0.73195 0.16997 -0.7301 C 0.17135 -0.72824 0.17361 -0.72778 0.17483 -0.72593 C 0.18056 -0.71713 0.18073 -0.70834 0.18767 -0.70232 C 0.18941 -0.69584 0.19253 -0.68287 0.19253 -0.68264 C 0.19201 -0.67639 0.19097 -0.66343 0.19097 -0.6632 " pathEditMode="relative" rAng="0" ptsTypes="ffffffffffffffffffff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3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1667 0.094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l-G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–ι  στη  λήγουσα</a:t>
            </a:r>
            <a:endParaRPr lang="el-GR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84313"/>
            <a:ext cx="7499350" cy="51133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FFC000"/>
                </a:solidFill>
              </a:rPr>
              <a:t>  </a:t>
            </a:r>
            <a:r>
              <a:rPr lang="el-GR">
                <a:solidFill>
                  <a:srgbClr val="48B87B"/>
                </a:solidFill>
              </a:rPr>
              <a:t>το      μολύβι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χαρτί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κουτί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παιδί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πουλί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 </a:t>
            </a:r>
            <a:r>
              <a:rPr lang="el-GR">
                <a:solidFill>
                  <a:srgbClr val="FFC000"/>
                </a:solidFill>
              </a:rPr>
              <a:t>το     πορτοκαλί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FFC000"/>
                </a:solidFill>
              </a:rPr>
              <a:t>   το     καφετί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             </a:t>
            </a:r>
            <a:r>
              <a:rPr lang="el-GR">
                <a:solidFill>
                  <a:srgbClr val="993300"/>
                </a:solidFill>
              </a:rPr>
              <a:t>πάλι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993300"/>
                </a:solidFill>
              </a:rPr>
              <a:t>               όχι</a:t>
            </a:r>
          </a:p>
          <a:p>
            <a:pPr eaLnBrk="1" hangingPunct="1">
              <a:buFont typeface="Wingdings 2" pitchFamily="18" charset="2"/>
              <a:buNone/>
            </a:pPr>
            <a:endParaRPr lang="el-GR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l-GR">
              <a:solidFill>
                <a:srgbClr val="FFC000"/>
              </a:solidFill>
            </a:endParaRPr>
          </a:p>
        </p:txBody>
      </p:sp>
      <p:pic>
        <p:nvPicPr>
          <p:cNvPr id="24580" name="3 - Εικόνα" descr="Εικόνα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437063"/>
            <a:ext cx="1487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 rot="3965460">
            <a:off x="4005263" y="1046162"/>
            <a:ext cx="4333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Δεξιό άγκιστρο"/>
          <p:cNvSpPr/>
          <p:nvPr/>
        </p:nvSpPr>
        <p:spPr>
          <a:xfrm>
            <a:off x="3995738" y="1700213"/>
            <a:ext cx="647700" cy="2305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4356100" y="4581525"/>
            <a:ext cx="360363" cy="792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Δεξιό άγκιστρο"/>
          <p:cNvSpPr/>
          <p:nvPr/>
        </p:nvSpPr>
        <p:spPr>
          <a:xfrm>
            <a:off x="3708400" y="5661025"/>
            <a:ext cx="792163" cy="86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4859338" y="1989138"/>
            <a:ext cx="4033837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5400" dirty="0">
                <a:solidFill>
                  <a:srgbClr val="0070C0"/>
                </a:solidFill>
              </a:rPr>
              <a:t>Ουδέτερα ουσιαστικά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859338" y="4437063"/>
            <a:ext cx="2160587" cy="122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rgbClr val="0070C0"/>
                </a:solidFill>
              </a:rPr>
              <a:t>Ουδέτερα επίθετα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4572000" y="5732463"/>
            <a:ext cx="2808288" cy="865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επιρρήματα</a:t>
            </a:r>
          </a:p>
        </p:txBody>
      </p:sp>
      <p:sp>
        <p:nvSpPr>
          <p:cNvPr id="13" name="12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8316913" y="6165850"/>
            <a:ext cx="576262" cy="503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ι 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Ζωγραφίζω- ζωγράφισα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Καθαρίζω – καθάρισα -καθάρισμα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Ποτίζω –πότισα -πότισμα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Δωρίζω –δώρισα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Γεμίζω –γέμισα - γέμισμα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Χαρίζω- χάρισα - χάρισμα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Ζορίζω – ζόρισα - ζόρισμα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Ζυγίζω –ζύγισα- ζύγισμα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Χρωματίζω – χρωμάτισα -χρωμάτισμα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25604" name="5 - Εικόνα" descr="Εικόνα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284538"/>
            <a:ext cx="1487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916238" y="908050"/>
            <a:ext cx="368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8316913" y="1196975"/>
          <a:ext cx="827087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r>
                        <a:rPr lang="el-GR" sz="2000" baseline="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ρ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ή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μ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α 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τ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α</a:t>
                      </a:r>
                    </a:p>
                    <a:p>
                      <a:endParaRPr lang="el-GR" sz="2000" baseline="0" dirty="0">
                        <a:solidFill>
                          <a:srgbClr val="FF0000"/>
                        </a:solidFill>
                      </a:endParaRPr>
                    </a:p>
                    <a:p>
                      <a:endParaRPr lang="el-G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7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8459788" y="6237288"/>
            <a:ext cx="684212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η στη λήγουσα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Ο  Δημήτρης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Ο μαθητής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Ελένη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ζώνη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μικρή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καλή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τα δάση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τα βάρη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τα μίση</a:t>
            </a:r>
          </a:p>
          <a:p>
            <a:pPr eaLnBrk="1" hangingPunct="1">
              <a:buFont typeface="Wingdings 2" pitchFamily="18" charset="2"/>
              <a:buNone/>
            </a:pPr>
            <a:endParaRPr lang="el-GR"/>
          </a:p>
        </p:txBody>
      </p:sp>
      <p:pic>
        <p:nvPicPr>
          <p:cNvPr id="26628" name="3 - Εικόνα" descr="ση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412875"/>
            <a:ext cx="291306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3276600" y="981075"/>
            <a:ext cx="36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Δεξιό άγκιστρο"/>
          <p:cNvSpPr/>
          <p:nvPr/>
        </p:nvSpPr>
        <p:spPr>
          <a:xfrm>
            <a:off x="3924300" y="1628775"/>
            <a:ext cx="360363" cy="86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3203575" y="2708275"/>
            <a:ext cx="504825" cy="792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Δεξιό άγκιστρο"/>
          <p:cNvSpPr/>
          <p:nvPr/>
        </p:nvSpPr>
        <p:spPr>
          <a:xfrm>
            <a:off x="2987675" y="3933825"/>
            <a:ext cx="431800" cy="7191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Δεξιό άγκιστρο"/>
          <p:cNvSpPr/>
          <p:nvPr/>
        </p:nvSpPr>
        <p:spPr>
          <a:xfrm>
            <a:off x="3059113" y="5084763"/>
            <a:ext cx="720725" cy="12239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4500563" y="1844675"/>
            <a:ext cx="26638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Αρσενικά ουσιαστικά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3851275" y="2852738"/>
            <a:ext cx="30972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Θηλυκά ουσιαστικά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3563938" y="4149725"/>
            <a:ext cx="30241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Θηλυκά  επίθετα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3924300" y="5373688"/>
            <a:ext cx="316865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Ουδέτερα ουσιαστικά</a:t>
            </a:r>
          </a:p>
        </p:txBody>
      </p:sp>
      <p:sp>
        <p:nvSpPr>
          <p:cNvPr id="15" name="14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956550" y="6237288"/>
            <a:ext cx="792163" cy="431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l-G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 –ι  στη  λήγουσα</a:t>
            </a:r>
            <a:endParaRPr lang="el-GR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84313"/>
            <a:ext cx="7499350" cy="51133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FFC000"/>
                </a:solidFill>
              </a:rPr>
              <a:t>  </a:t>
            </a:r>
            <a:r>
              <a:rPr lang="el-GR">
                <a:solidFill>
                  <a:srgbClr val="48B87B"/>
                </a:solidFill>
              </a:rPr>
              <a:t>το      μολύβι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χαρτί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κουτί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παιδί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το      πουλί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 </a:t>
            </a:r>
            <a:r>
              <a:rPr lang="el-GR">
                <a:solidFill>
                  <a:srgbClr val="FFC000"/>
                </a:solidFill>
              </a:rPr>
              <a:t>το     πορτοκαλί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FFC000"/>
                </a:solidFill>
              </a:rPr>
              <a:t>   το     καφετί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48B87B"/>
                </a:solidFill>
              </a:rPr>
              <a:t>               </a:t>
            </a:r>
            <a:r>
              <a:rPr lang="el-GR">
                <a:solidFill>
                  <a:srgbClr val="993300"/>
                </a:solidFill>
              </a:rPr>
              <a:t>πάλι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993300"/>
                </a:solidFill>
              </a:rPr>
              <a:t>               όχι</a:t>
            </a:r>
          </a:p>
          <a:p>
            <a:pPr eaLnBrk="1" hangingPunct="1">
              <a:buFont typeface="Wingdings 2" pitchFamily="18" charset="2"/>
              <a:buNone/>
            </a:pPr>
            <a:endParaRPr lang="el-GR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l-GR">
              <a:solidFill>
                <a:srgbClr val="FFC000"/>
              </a:solidFill>
            </a:endParaRPr>
          </a:p>
        </p:txBody>
      </p:sp>
      <p:pic>
        <p:nvPicPr>
          <p:cNvPr id="9220" name="3 - Εικόνα" descr="Εικόνα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437063"/>
            <a:ext cx="1487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 rot="3965460">
            <a:off x="4005263" y="1046162"/>
            <a:ext cx="4333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172450" y="6092825"/>
            <a:ext cx="503238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Δεξιό άγκιστρο"/>
          <p:cNvSpPr/>
          <p:nvPr/>
        </p:nvSpPr>
        <p:spPr>
          <a:xfrm>
            <a:off x="3995738" y="1700213"/>
            <a:ext cx="647700" cy="2305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4356100" y="4581525"/>
            <a:ext cx="360363" cy="792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Δεξιό άγκιστρο"/>
          <p:cNvSpPr/>
          <p:nvPr/>
        </p:nvSpPr>
        <p:spPr>
          <a:xfrm>
            <a:off x="3708400" y="5661025"/>
            <a:ext cx="792163" cy="86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4859338" y="1989138"/>
            <a:ext cx="4033837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5400" dirty="0">
                <a:solidFill>
                  <a:srgbClr val="0070C0"/>
                </a:solidFill>
              </a:rPr>
              <a:t>Ουδέτερα ουσιαστικά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859338" y="4437063"/>
            <a:ext cx="2160587" cy="122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rgbClr val="0070C0"/>
                </a:solidFill>
              </a:rPr>
              <a:t>Ουδέτερα επίθετα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4572000" y="5732463"/>
            <a:ext cx="2808288" cy="865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επιρρήματα</a:t>
            </a: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" presetClass="emph" presetSubtype="2" repeatCount="3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3" presetID="3" presetClass="emph" presetSubtype="2" repeatCount="3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3" presetClass="emph" presetSubtype="2" repeatCount="3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FF0000"/>
                </a:solidFill>
              </a:rPr>
              <a:t>Το  η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Πήζω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Πρήζω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Ψήνω- έψησα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Πάτησα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Κράτησα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Κρύφτηκα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Λούστηκα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Χτενίστηκα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Πλύθηκα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λύθηκα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27652" name="3 - Εικόνα" descr="ση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938" y="1484313"/>
            <a:ext cx="291306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1763713" y="908050"/>
            <a:ext cx="3698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987675" y="1484313"/>
            <a:ext cx="34559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dirty="0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sz="3600" dirty="0">
                <a:solidFill>
                  <a:srgbClr val="00B050"/>
                </a:solidFill>
                <a:latin typeface="Yu Gothic UI Light"/>
                <a:ea typeface="Yu Gothic UI Light"/>
              </a:rPr>
              <a:t> ρήματα στον ενεστώτα 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635375" y="2781300"/>
            <a:ext cx="316865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dirty="0" err="1">
                <a:solidFill>
                  <a:schemeClr val="accent1">
                    <a:lumMod val="75000"/>
                  </a:schemeClr>
                </a:solidFill>
                <a:latin typeface="Yu Gothic UI Light"/>
                <a:ea typeface="Yu Gothic UI Light"/>
              </a:rPr>
              <a:t>✓</a:t>
            </a:r>
            <a:r>
              <a:rPr lang="el-GR" sz="3600" dirty="0" err="1">
                <a:solidFill>
                  <a:schemeClr val="accent1">
                    <a:lumMod val="75000"/>
                  </a:schemeClr>
                </a:solidFill>
                <a:latin typeface="Yu Gothic UI Light"/>
                <a:ea typeface="Yu Gothic UI Light"/>
              </a:rPr>
              <a:t>ρήματα</a:t>
            </a:r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Yu Gothic UI Light"/>
                <a:ea typeface="Yu Gothic UI Light"/>
              </a:rPr>
              <a:t> του αορίστου  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708400" y="4076700"/>
            <a:ext cx="2808288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dirty="0" err="1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✓</a:t>
            </a:r>
            <a:r>
              <a:rPr lang="el-GR" sz="3600" dirty="0" err="1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Όλα</a:t>
            </a:r>
            <a:r>
              <a:rPr lang="el-GR" sz="3600" dirty="0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 τα ρήματα που καταλήγουν σε -</a:t>
            </a:r>
            <a:r>
              <a:rPr lang="el-GR" sz="3600" dirty="0" err="1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ηκα</a:t>
            </a:r>
            <a:endParaRPr lang="el-G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9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885113" y="6021388"/>
            <a:ext cx="647700" cy="5762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οι στη 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 λαγοί        </a:t>
            </a: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✓Αρσενικά</a:t>
            </a:r>
            <a:r>
              <a:rPr lang="el-GR" dirty="0">
                <a:solidFill>
                  <a:srgbClr val="00B050"/>
                </a:solidFill>
                <a:latin typeface="Yu Gothic UI Light"/>
                <a:ea typeface="Yu Gothic UI Light"/>
              </a:rPr>
              <a:t>, θηλυκά</a:t>
            </a:r>
            <a:endParaRPr lang="el-GR" dirty="0">
              <a:solidFill>
                <a:srgbClr val="00B05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οι οδηγοί        </a:t>
            </a:r>
            <a:r>
              <a:rPr lang="el-GR" dirty="0">
                <a:solidFill>
                  <a:srgbClr val="00B050"/>
                </a:solidFill>
                <a:latin typeface="Yu Gothic UI Light" pitchFamily="34" charset="-128"/>
                <a:ea typeface="Yu Gothic UI Light" pitchFamily="34" charset="-128"/>
              </a:rPr>
              <a:t>ουσιαστικά και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φακοί        </a:t>
            </a:r>
            <a:r>
              <a:rPr lang="el-GR" dirty="0">
                <a:solidFill>
                  <a:srgbClr val="00B050"/>
                </a:solidFill>
                <a:latin typeface="Yu Gothic UI Light" pitchFamily="34" charset="-128"/>
                <a:ea typeface="Yu Gothic UI Light" pitchFamily="34" charset="-128"/>
              </a:rPr>
              <a:t>επίθετα  στον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καλοί         </a:t>
            </a:r>
            <a:r>
              <a:rPr lang="el-GR" dirty="0">
                <a:solidFill>
                  <a:srgbClr val="00B050"/>
                </a:solidFill>
                <a:latin typeface="Yu Gothic UI Semilight" pitchFamily="34" charset="-128"/>
                <a:ea typeface="Yu Gothic UI Semilight" pitchFamily="34" charset="-128"/>
              </a:rPr>
              <a:t>πληθυντικό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κακοί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όμορφοι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άνεμοι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μισοί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ψηλοί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28676" name="3 - Εικόνα" descr="σο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844675"/>
            <a:ext cx="530542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700338" y="908050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812088" y="6092825"/>
            <a:ext cx="863600" cy="5762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 οι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Αθροίζω</a:t>
            </a:r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Αμοιβή</a:t>
            </a:r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αλοιφή</a:t>
            </a:r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700" name="3 - Εικόνα" descr="σο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412875"/>
            <a:ext cx="516096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555875" y="1052513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812088" y="6092825"/>
            <a:ext cx="576262" cy="504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 ει  στη  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4102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Παίζει – παίζεις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b="1" dirty="0">
                <a:solidFill>
                  <a:srgbClr val="7D9664"/>
                </a:solidFill>
                <a:latin typeface="Yu Gothic UI Light"/>
                <a:ea typeface="Yu Gothic UI Light"/>
              </a:rPr>
              <a:t>✓</a:t>
            </a:r>
            <a:r>
              <a:rPr lang="el-GR" b="1" dirty="0">
                <a:solidFill>
                  <a:srgbClr val="7D9664"/>
                </a:solidFill>
                <a:latin typeface="Yu Gothic UI Light"/>
                <a:ea typeface="Yu Gothic UI Light"/>
              </a:rPr>
              <a:t>ρήματα σε  -ει και-εις</a:t>
            </a:r>
            <a:endParaRPr lang="el-GR" b="1" dirty="0">
              <a:solidFill>
                <a:srgbClr val="7D9664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Τρέχει -τρέχεις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Ζωγραφίζει –ζωγραφίζεις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Χτίζει-χτίζεις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Καθαρίζεις -καθαρίζει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 γονείς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 συγγενείς  </a:t>
            </a:r>
            <a:r>
              <a:rPr lang="el-GR" b="1" dirty="0" err="1">
                <a:solidFill>
                  <a:srgbClr val="7D9664"/>
                </a:solidFill>
                <a:latin typeface="Yu Gothic UI Light"/>
                <a:ea typeface="Yu Gothic UI Light"/>
              </a:rPr>
              <a:t>✓ουσιαστικά</a:t>
            </a:r>
            <a:endParaRPr lang="el-GR" b="1" dirty="0">
              <a:solidFill>
                <a:srgbClr val="7D9664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ειδήσεις         </a:t>
            </a:r>
            <a:r>
              <a:rPr lang="el-GR" b="1" dirty="0">
                <a:solidFill>
                  <a:srgbClr val="7D9664"/>
                </a:solidFill>
              </a:rPr>
              <a:t>σε  -εις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εκπλήξεις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εντάξει</a:t>
            </a:r>
          </a:p>
        </p:txBody>
      </p:sp>
      <p:pic>
        <p:nvPicPr>
          <p:cNvPr id="30724" name="3 - Εικόνα" descr="σε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133600"/>
            <a:ext cx="3867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3635375" y="1052513"/>
            <a:ext cx="369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885113" y="6092825"/>
            <a:ext cx="647700" cy="504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800" dirty="0">
                <a:solidFill>
                  <a:srgbClr val="FF0000"/>
                </a:solidFill>
              </a:rPr>
              <a:t>Το  ει  στην 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/>
                <a:ea typeface="Yu Gothic UI Light"/>
              </a:rPr>
              <a:t>☞ ρήματα</a:t>
            </a:r>
            <a:endParaRPr lang="el-G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Έστειλα –έστειλες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Αμείβω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Αλείφω       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 pitchFamily="34" charset="-128"/>
                <a:ea typeface="Yu Gothic UI Light" pitchFamily="34" charset="-128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Δανείζω – δανείζεις –δανείζει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δάνειο   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 pitchFamily="34" charset="-128"/>
                <a:ea typeface="Yu Gothic UI Light" pitchFamily="34" charset="-128"/>
              </a:rPr>
              <a:t>ουσιαστικά  με 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σχολείο</a:t>
            </a:r>
            <a:r>
              <a:rPr lang="el-GR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/>
                <a:ea typeface="Yu Gothic UI Light"/>
              </a:rPr>
              <a:t>☝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/>
                <a:ea typeface="Yu Gothic UI Light"/>
              </a:rPr>
              <a:t>   χώρο</a:t>
            </a:r>
            <a:endParaRPr lang="el-G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 τυροκομείο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λεωφορείο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31748" name="3 - Εικόνα" descr="σε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412875"/>
            <a:ext cx="3867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195513" y="1341438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740650" y="6092825"/>
            <a:ext cx="792163" cy="504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 υ στη λήγουσα</a:t>
            </a: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Βράδυ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Δάκρυ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Δόρυ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Δίχτυ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Στάχυ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Οξύ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Άστυ- αστυνόμος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C00000"/>
                </a:solidFill>
              </a:rPr>
              <a:t>Το  πολύ</a:t>
            </a:r>
          </a:p>
          <a:p>
            <a:pPr eaLnBrk="1" hangingPunct="1">
              <a:buFont typeface="Wingdings 2" pitchFamily="18" charset="2"/>
              <a:buNone/>
            </a:pPr>
            <a:endParaRPr lang="el-GR"/>
          </a:p>
          <a:p>
            <a:pPr eaLnBrk="1" hangingPunct="1">
              <a:buFont typeface="Wingdings 2" pitchFamily="18" charset="2"/>
              <a:buNone/>
            </a:pPr>
            <a:endParaRPr lang="el-GR"/>
          </a:p>
        </p:txBody>
      </p:sp>
      <p:pic>
        <p:nvPicPr>
          <p:cNvPr id="32772" name="3 - Εικόνα" descr="συ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96975"/>
            <a:ext cx="3276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339975" y="981075"/>
            <a:ext cx="36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451725" y="5876925"/>
            <a:ext cx="720725" cy="647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υ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Δακρύζω –δάκρυσα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Μέθυσα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χύνω-έχυσα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έπλυνα</a:t>
            </a:r>
          </a:p>
        </p:txBody>
      </p:sp>
      <p:pic>
        <p:nvPicPr>
          <p:cNvPr id="33796" name="3 - Εικόνα" descr="συ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96975"/>
            <a:ext cx="3276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411413" y="1125538"/>
            <a:ext cx="3698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956550" y="5876925"/>
            <a:ext cx="647700" cy="5762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υι στην κατάληξη</a:t>
            </a:r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b="1" u="sng">
                <a:solidFill>
                  <a:srgbClr val="00B050"/>
                </a:solidFill>
              </a:rPr>
              <a:t>Ποτέ ποτέ </a:t>
            </a:r>
            <a:r>
              <a:rPr lang="el-GR">
                <a:solidFill>
                  <a:srgbClr val="00B050"/>
                </a:solidFill>
              </a:rPr>
              <a:t>στην κατάληξη.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00B050"/>
                </a:solidFill>
              </a:rPr>
              <a:t>Μόνο στις λέξεις: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00B050"/>
                </a:solidFill>
              </a:rPr>
              <a:t>Υιοθετώ- υιοθέτησα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00B050"/>
                </a:solidFill>
              </a:rPr>
              <a:t>Υιός  </a:t>
            </a:r>
            <a:r>
              <a:rPr lang="el-GR" b="1" u="sng">
                <a:solidFill>
                  <a:srgbClr val="00B050"/>
                </a:solidFill>
              </a:rPr>
              <a:t>και στην αρχή</a:t>
            </a:r>
            <a:r>
              <a:rPr lang="el-GR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4820" name="3 - Εικόνα" descr="υ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89138"/>
            <a:ext cx="4341812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1692275" y="2205038"/>
            <a:ext cx="3683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8459788" y="6092825"/>
            <a:ext cx="504825" cy="5762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Έλλειψη"/>
          <p:cNvSpPr/>
          <p:nvPr/>
        </p:nvSpPr>
        <p:spPr>
          <a:xfrm>
            <a:off x="2124075" y="2565400"/>
            <a:ext cx="5543550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/>
              <a:t>-</a:t>
            </a:r>
            <a:r>
              <a:rPr lang="el-GR" sz="3600" dirty="0" err="1"/>
              <a:t>ισσα</a:t>
            </a:r>
            <a:endParaRPr lang="el-GR" sz="3600" dirty="0"/>
          </a:p>
          <a:p>
            <a:pPr algn="ctr">
              <a:defRPr/>
            </a:pPr>
            <a:r>
              <a:rPr lang="el-GR" sz="3600" dirty="0"/>
              <a:t>(μόνο για θηλυκά)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547813" y="404813"/>
            <a:ext cx="360045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Η μέλ</a:t>
            </a:r>
            <a:r>
              <a:rPr lang="el-GR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ισσα</a:t>
            </a:r>
          </a:p>
        </p:txBody>
      </p:sp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549275"/>
            <a:ext cx="1095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908175" y="5084763"/>
            <a:ext cx="4392613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4000" dirty="0"/>
              <a:t>  </a:t>
            </a:r>
            <a:r>
              <a:rPr lang="el-G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Η  μάγ</a:t>
            </a:r>
            <a:r>
              <a:rPr lang="el-GR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ισσα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00663"/>
            <a:ext cx="1562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7885113" y="6092825"/>
            <a:ext cx="574675" cy="504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3 - Εικόνα" descr="Εικόνα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437063"/>
            <a:ext cx="1487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3 - Εικόνα" descr="ση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213100"/>
            <a:ext cx="25923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042988" y="1412875"/>
            <a:ext cx="3600450" cy="51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399088" y="1412875"/>
            <a:ext cx="3421062" cy="51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115616" y="1700808"/>
            <a:ext cx="3600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Αγαπώ- αγάπ</a:t>
            </a:r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η</a:t>
            </a: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5508103" y="2132856"/>
            <a:ext cx="363589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Στολ</a:t>
            </a:r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ί</a:t>
            </a: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ζω- στόλ</a:t>
            </a:r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ι</a:t>
            </a:r>
            <a:r>
              <a:rPr lang="el-G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619250" y="260350"/>
            <a:ext cx="6624638" cy="8651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3200" dirty="0"/>
              <a:t>    -</a:t>
            </a:r>
            <a:r>
              <a:rPr lang="el-GR" sz="3200" dirty="0" err="1"/>
              <a:t>ησα</a:t>
            </a:r>
            <a:r>
              <a:rPr lang="el-GR" sz="3200" dirty="0"/>
              <a:t>                                                  -</a:t>
            </a:r>
            <a:r>
              <a:rPr lang="el-GR" sz="3200" dirty="0" err="1"/>
              <a:t>ισα</a:t>
            </a:r>
            <a:endParaRPr lang="el-GR" sz="3200" dirty="0"/>
          </a:p>
        </p:txBody>
      </p:sp>
      <p:sp>
        <p:nvSpPr>
          <p:cNvPr id="12" name="11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8316913" y="6308725"/>
            <a:ext cx="576262" cy="36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ι 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Ζωγραφίζω- ζωγράφισα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Καθαρίζω – καθάρισα -καθάρισμα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Ποτίζω –πότισα -πότισμα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Δωρίζω –δώρισα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Γεμίζω –γέμισα - γέμισμα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Χαρίζω- χάρισα - χάρισμα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Ζορίζω – ζόρισα - ζόρισμα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Ζυγίζω –ζύγισα- ζύγισμα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Χρωματίζω – χρωμάτισα -χρωμάτισμα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10244" name="5 - Εικόνα" descr="Εικόνα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284538"/>
            <a:ext cx="1487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916238" y="908050"/>
            <a:ext cx="368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459788" y="6308725"/>
            <a:ext cx="360362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8316913" y="1196975"/>
          <a:ext cx="82758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r>
                        <a:rPr lang="el-GR" sz="2000" baseline="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ρ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ή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μ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α 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τ</a:t>
                      </a:r>
                    </a:p>
                    <a:p>
                      <a:r>
                        <a:rPr lang="el-GR" sz="4800" baseline="0" dirty="0">
                          <a:solidFill>
                            <a:srgbClr val="FF0000"/>
                          </a:solidFill>
                        </a:rPr>
                        <a:t>  α</a:t>
                      </a:r>
                    </a:p>
                    <a:p>
                      <a:endParaRPr lang="el-GR" sz="2000" baseline="0" dirty="0">
                        <a:solidFill>
                          <a:srgbClr val="FF0000"/>
                        </a:solidFill>
                      </a:endParaRPr>
                    </a:p>
                    <a:p>
                      <a:endParaRPr lang="el-G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24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12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88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76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32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2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32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120"/>
                            </p:stCondLst>
                            <p:childTnLst>
                              <p:par>
                                <p:cTn id="99" presetID="47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12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 rev="1" advAuto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η στη λήγουσα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Ο  Δημήτρης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Ο μαθητής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Ελένη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ζώνη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μικρή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η καλή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τα δάση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τα βάρη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>
                <a:solidFill>
                  <a:srgbClr val="7D9664"/>
                </a:solidFill>
              </a:rPr>
              <a:t>τα μίση</a:t>
            </a:r>
          </a:p>
          <a:p>
            <a:pPr eaLnBrk="1" hangingPunct="1">
              <a:buFont typeface="Wingdings 2" pitchFamily="18" charset="2"/>
              <a:buNone/>
            </a:pPr>
            <a:endParaRPr lang="el-GR"/>
          </a:p>
        </p:txBody>
      </p:sp>
      <p:pic>
        <p:nvPicPr>
          <p:cNvPr id="11268" name="3 - Εικόνα" descr="ση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412875"/>
            <a:ext cx="291306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3276600" y="981075"/>
            <a:ext cx="36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101013" y="6021388"/>
            <a:ext cx="574675" cy="5032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Δεξιό άγκιστρο"/>
          <p:cNvSpPr/>
          <p:nvPr/>
        </p:nvSpPr>
        <p:spPr>
          <a:xfrm>
            <a:off x="3924300" y="1628775"/>
            <a:ext cx="360363" cy="86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3203575" y="2708275"/>
            <a:ext cx="504825" cy="792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Δεξιό άγκιστρο"/>
          <p:cNvSpPr/>
          <p:nvPr/>
        </p:nvSpPr>
        <p:spPr>
          <a:xfrm>
            <a:off x="2987675" y="3933825"/>
            <a:ext cx="431800" cy="7191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Δεξιό άγκιστρο"/>
          <p:cNvSpPr/>
          <p:nvPr/>
        </p:nvSpPr>
        <p:spPr>
          <a:xfrm>
            <a:off x="3059113" y="5084763"/>
            <a:ext cx="720725" cy="12239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4500563" y="1844675"/>
            <a:ext cx="26638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Αρσενικά ουσιαστικά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3851275" y="2852738"/>
            <a:ext cx="30972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Θηλυκά ουσιαστικά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3563938" y="4149725"/>
            <a:ext cx="30241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Θηλυκά  επίθετα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3924300" y="5373688"/>
            <a:ext cx="316865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Ουδέτερα ουσιαστικά</a:t>
            </a: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repeatCount="2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DC08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FF0000"/>
                </a:solidFill>
              </a:rPr>
              <a:t>Το  η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Πήζω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Πρήζω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Ψήνω- έψησα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Πάτησα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Κράτησα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Κρύφτηκα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Λούστηκα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Χτενίστηκα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Πλύθηκα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λύθηκα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12292" name="3 - Εικόνα" descr="ση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1484313"/>
            <a:ext cx="291306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4 - Εικόνα" descr="schul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1763713" y="908050"/>
            <a:ext cx="3698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172450" y="5949950"/>
            <a:ext cx="503238" cy="574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2987675" y="1484313"/>
            <a:ext cx="34559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dirty="0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sz="3600" dirty="0">
                <a:solidFill>
                  <a:srgbClr val="00B050"/>
                </a:solidFill>
                <a:latin typeface="Yu Gothic UI Light"/>
                <a:ea typeface="Yu Gothic UI Light"/>
              </a:rPr>
              <a:t> ρήματα στον ενεστώτα 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635375" y="2781300"/>
            <a:ext cx="316865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dirty="0" err="1">
                <a:solidFill>
                  <a:schemeClr val="accent1">
                    <a:lumMod val="75000"/>
                  </a:schemeClr>
                </a:solidFill>
                <a:latin typeface="Yu Gothic UI Light"/>
                <a:ea typeface="Yu Gothic UI Light"/>
              </a:rPr>
              <a:t>✓</a:t>
            </a:r>
            <a:r>
              <a:rPr lang="el-GR" sz="3600" dirty="0" err="1">
                <a:solidFill>
                  <a:schemeClr val="accent1">
                    <a:lumMod val="75000"/>
                  </a:schemeClr>
                </a:solidFill>
                <a:latin typeface="Yu Gothic UI Light"/>
                <a:ea typeface="Yu Gothic UI Light"/>
              </a:rPr>
              <a:t>ρήματα</a:t>
            </a:r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Yu Gothic UI Light"/>
                <a:ea typeface="Yu Gothic UI Light"/>
              </a:rPr>
              <a:t> του αορίστου  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708400" y="4076700"/>
            <a:ext cx="2808288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dirty="0" err="1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✓</a:t>
            </a:r>
            <a:r>
              <a:rPr lang="el-GR" sz="3600" dirty="0" err="1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Όλα</a:t>
            </a:r>
            <a:r>
              <a:rPr lang="el-GR" sz="3600" dirty="0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 τα ρήματα που καταλήγουν σε -</a:t>
            </a:r>
            <a:r>
              <a:rPr lang="el-GR" sz="3600" dirty="0" err="1">
                <a:solidFill>
                  <a:schemeClr val="accent4">
                    <a:lumMod val="75000"/>
                  </a:schemeClr>
                </a:solidFill>
                <a:latin typeface="Yu Gothic UI Light"/>
                <a:ea typeface="Yu Gothic UI Light"/>
              </a:rPr>
              <a:t>ηκα</a:t>
            </a:r>
            <a:endParaRPr lang="el-G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mph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500"/>
                            </p:stCondLst>
                            <p:childTnLst>
                              <p:par>
                                <p:cTn id="6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οι στη 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 λαγοί        </a:t>
            </a: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✓Αρσενικά</a:t>
            </a:r>
            <a:r>
              <a:rPr lang="el-GR" dirty="0">
                <a:solidFill>
                  <a:srgbClr val="00B050"/>
                </a:solidFill>
                <a:latin typeface="Yu Gothic UI Light"/>
                <a:ea typeface="Yu Gothic UI Light"/>
              </a:rPr>
              <a:t>, θηλυκά</a:t>
            </a:r>
            <a:endParaRPr lang="el-GR" dirty="0">
              <a:solidFill>
                <a:srgbClr val="00B05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οι οδηγοί        </a:t>
            </a:r>
            <a:r>
              <a:rPr lang="el-GR" dirty="0">
                <a:solidFill>
                  <a:srgbClr val="00B050"/>
                </a:solidFill>
                <a:latin typeface="Yu Gothic UI Light" pitchFamily="34" charset="-128"/>
                <a:ea typeface="Yu Gothic UI Light" pitchFamily="34" charset="-128"/>
              </a:rPr>
              <a:t>ουσιαστικά και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φακοί        </a:t>
            </a:r>
            <a:r>
              <a:rPr lang="el-GR" dirty="0">
                <a:solidFill>
                  <a:srgbClr val="00B050"/>
                </a:solidFill>
                <a:latin typeface="Yu Gothic UI Light" pitchFamily="34" charset="-128"/>
                <a:ea typeface="Yu Gothic UI Light" pitchFamily="34" charset="-128"/>
              </a:rPr>
              <a:t>επίθετα  στον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καλοί         </a:t>
            </a:r>
            <a:r>
              <a:rPr lang="el-GR" dirty="0">
                <a:solidFill>
                  <a:srgbClr val="00B050"/>
                </a:solidFill>
                <a:latin typeface="Yu Gothic UI Semilight" pitchFamily="34" charset="-128"/>
                <a:ea typeface="Yu Gothic UI Semilight" pitchFamily="34" charset="-128"/>
              </a:rPr>
              <a:t>πληθυντικό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κακοί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όμορφοι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άνεμοι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μισοί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Οι ψηλοί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13316" name="3 - Εικόνα" descr="σο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844675"/>
            <a:ext cx="530542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700338" y="908050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027988" y="6092825"/>
            <a:ext cx="647700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 οι στην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Αθροίζω</a:t>
            </a:r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Αμοιβή</a:t>
            </a:r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>
                <a:solidFill>
                  <a:srgbClr val="00B050"/>
                </a:solidFill>
                <a:latin typeface="Yu Gothic UI Light"/>
                <a:ea typeface="Yu Gothic UI Light"/>
              </a:rPr>
              <a:t>✓</a:t>
            </a: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αλοιφή</a:t>
            </a:r>
            <a:endParaRPr lang="el-G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40" name="3 - Εικόνα" descr="σο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412875"/>
            <a:ext cx="516096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555875" y="1052513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8172450" y="6165850"/>
            <a:ext cx="576263" cy="50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8B87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dirty="0">
                <a:solidFill>
                  <a:srgbClr val="FF0000"/>
                </a:solidFill>
              </a:rPr>
              <a:t>Το  ει  στη  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4102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Παίζει – παίζεις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b="1" dirty="0">
                <a:solidFill>
                  <a:srgbClr val="7D9664"/>
                </a:solidFill>
                <a:latin typeface="Yu Gothic UI Light"/>
                <a:ea typeface="Yu Gothic UI Light"/>
              </a:rPr>
              <a:t>✓</a:t>
            </a:r>
            <a:r>
              <a:rPr lang="el-GR" b="1" dirty="0">
                <a:solidFill>
                  <a:srgbClr val="7D9664"/>
                </a:solidFill>
                <a:latin typeface="Yu Gothic UI Light"/>
                <a:ea typeface="Yu Gothic UI Light"/>
              </a:rPr>
              <a:t>ρήματα σε  -ει και-εις</a:t>
            </a:r>
            <a:endParaRPr lang="el-GR" b="1" dirty="0">
              <a:solidFill>
                <a:srgbClr val="7D9664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Τρέχει -τρέχεις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Ζωγραφίζει –ζωγραφίζεις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Χτίζει-χτίζεις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Καθαρίζεις -καθαρίζει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 γονείς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 συγγενείς  </a:t>
            </a:r>
            <a:r>
              <a:rPr lang="el-GR" b="1" dirty="0" err="1">
                <a:solidFill>
                  <a:srgbClr val="7D9664"/>
                </a:solidFill>
                <a:latin typeface="Yu Gothic UI Light"/>
                <a:ea typeface="Yu Gothic UI Light"/>
              </a:rPr>
              <a:t>✓ουσιαστικά</a:t>
            </a:r>
            <a:endParaRPr lang="el-GR" b="1" dirty="0">
              <a:solidFill>
                <a:srgbClr val="7D9664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ειδήσεις         </a:t>
            </a:r>
            <a:r>
              <a:rPr lang="el-GR" b="1" dirty="0">
                <a:solidFill>
                  <a:srgbClr val="7D9664"/>
                </a:solidFill>
              </a:rPr>
              <a:t>σε  -εις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Οι εκπλήξεις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εντάξει</a:t>
            </a:r>
          </a:p>
        </p:txBody>
      </p:sp>
      <p:pic>
        <p:nvPicPr>
          <p:cNvPr id="15364" name="3 - Εικόνα" descr="σε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133600"/>
            <a:ext cx="3867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4 - Εικόνα" descr="schu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3635375" y="1052513"/>
            <a:ext cx="369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7740650" y="6021388"/>
            <a:ext cx="647700" cy="5032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315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315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315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315C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2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800" dirty="0">
                <a:solidFill>
                  <a:srgbClr val="FF0000"/>
                </a:solidFill>
              </a:rPr>
              <a:t>Το  ει  στην  παραλήγουσα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/>
                <a:ea typeface="Yu Gothic UI Light"/>
              </a:rPr>
              <a:t>☞ ρήματα</a:t>
            </a:r>
            <a:endParaRPr lang="el-G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Έστειλα –έστειλες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Αμείβω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Αλείφω       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 pitchFamily="34" charset="-128"/>
                <a:ea typeface="Yu Gothic UI Light" pitchFamily="34" charset="-128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Δανείζω – δανείζεις –δανείζει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δάνειο   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 pitchFamily="34" charset="-128"/>
                <a:ea typeface="Yu Gothic UI Light" pitchFamily="34" charset="-128"/>
              </a:rPr>
              <a:t>ουσιαστικά  με 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σχολείο</a:t>
            </a:r>
            <a:r>
              <a:rPr lang="el-GR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/>
                <a:ea typeface="Yu Gothic UI Light"/>
              </a:rPr>
              <a:t>☝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 UI Light"/>
                <a:ea typeface="Yu Gothic UI Light"/>
              </a:rPr>
              <a:t>   χώρο</a:t>
            </a:r>
            <a:endParaRPr lang="el-G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 τυροκομείο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λεωφορείο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16388" name="3 - Εικόνα" descr="σε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412875"/>
            <a:ext cx="3867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4 - Εικόνα" descr="sch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0669" r="25772" b="38132"/>
          <a:stretch>
            <a:fillRect/>
          </a:stretch>
        </p:blipFill>
        <p:spPr bwMode="auto">
          <a:xfrm>
            <a:off x="2195513" y="1341438"/>
            <a:ext cx="368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7667625" y="6092825"/>
            <a:ext cx="576263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8B87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8B87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8B87B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Προσαρμοσμένος 2">
      <a:dk1>
        <a:sysClr val="windowText" lastClr="000000"/>
      </a:dk1>
      <a:lt1>
        <a:sysClr val="window" lastClr="FFFFFF"/>
      </a:lt1>
      <a:dk2>
        <a:srgbClr val="666666"/>
      </a:dk2>
      <a:lt2>
        <a:srgbClr val="A3A3A3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Νέο Παρουσίαση του Microsoft Office PowerPoint</Template>
  <TotalTime>832</TotalTime>
  <Words>744</Words>
  <Application>Microsoft Office PowerPoint</Application>
  <PresentationFormat>Προβολή στην οθόνη (4:3)</PresentationFormat>
  <Paragraphs>270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8" baseType="lpstr">
      <vt:lpstr>Yu Gothic UI Light</vt:lpstr>
      <vt:lpstr>Yu Gothic UI Semilight</vt:lpstr>
      <vt:lpstr>Arial</vt:lpstr>
      <vt:lpstr>Corbel</vt:lpstr>
      <vt:lpstr>Gill Sans MT</vt:lpstr>
      <vt:lpstr>Verdana</vt:lpstr>
      <vt:lpstr>Wingdings</vt:lpstr>
      <vt:lpstr>Wingdings 2</vt:lpstr>
      <vt:lpstr>Ηλιοστάσιο</vt:lpstr>
      <vt:lpstr>Παρουσίαση του PowerPoint</vt:lpstr>
      <vt:lpstr> Το –ι  στη  λήγουσα</vt:lpstr>
      <vt:lpstr>Το ι  στην παραλήγουσα</vt:lpstr>
      <vt:lpstr>Το η στη λήγουσα</vt:lpstr>
      <vt:lpstr>Το  η στην παραλήγουσα</vt:lpstr>
      <vt:lpstr>Το οι στη λήγουσα</vt:lpstr>
      <vt:lpstr>Το  οι στην παραλήγουσα</vt:lpstr>
      <vt:lpstr>Το  ει  στη  λήγουσα</vt:lpstr>
      <vt:lpstr>Το  ει  στην  παραλήγουσα</vt:lpstr>
      <vt:lpstr>Το  υ στη λήγουσα</vt:lpstr>
      <vt:lpstr>Το υ στην παραλήγουσα</vt:lpstr>
      <vt:lpstr>Το υι στην κατάληξη</vt:lpstr>
      <vt:lpstr>Και έτσι και αλλιώς</vt:lpstr>
      <vt:lpstr>Παρουσίαση του PowerPoint</vt:lpstr>
      <vt:lpstr>Παρουσίαση του PowerPoint</vt:lpstr>
      <vt:lpstr>Συμπλήρωσε τα ι, αν προβληματίζεσαι, πάτα τις πληροφορίες. Χεράκι στο σωστό ι. (συνεχίζεται).</vt:lpstr>
      <vt:lpstr> Το –ι  στη  λήγουσα</vt:lpstr>
      <vt:lpstr>Το ι  στην παραλήγουσα</vt:lpstr>
      <vt:lpstr>Το η στη λήγουσα</vt:lpstr>
      <vt:lpstr>Το  η στην παραλήγουσα</vt:lpstr>
      <vt:lpstr>Το οι στη λήγουσα</vt:lpstr>
      <vt:lpstr>Το  οι στην παραλήγουσα</vt:lpstr>
      <vt:lpstr>Το  ει  στη  λήγουσα</vt:lpstr>
      <vt:lpstr>Το  ει  στην  παραλήγουσα</vt:lpstr>
      <vt:lpstr>Το  υ στη λήγουσα</vt:lpstr>
      <vt:lpstr>Το υ στην παραλήγουσα</vt:lpstr>
      <vt:lpstr>Το υι στην κατάληξη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dionisis karousos</cp:lastModifiedBy>
  <cp:revision>86</cp:revision>
  <dcterms:created xsi:type="dcterms:W3CDTF">2017-08-13T10:27:11Z</dcterms:created>
  <dcterms:modified xsi:type="dcterms:W3CDTF">2018-06-04T13:41:53Z</dcterms:modified>
</cp:coreProperties>
</file>